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78" r:id="rId7"/>
    <p:sldId id="281" r:id="rId8"/>
    <p:sldId id="276" r:id="rId9"/>
    <p:sldId id="277" r:id="rId10"/>
    <p:sldId id="261" r:id="rId11"/>
    <p:sldId id="262" r:id="rId12"/>
    <p:sldId id="263" r:id="rId13"/>
    <p:sldId id="264" r:id="rId14"/>
    <p:sldId id="265" r:id="rId15"/>
    <p:sldId id="266" r:id="rId16"/>
    <p:sldId id="279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444" autoAdjust="0"/>
  </p:normalViewPr>
  <p:slideViewPr>
    <p:cSldViewPr snapToGrid="0">
      <p:cViewPr varScale="1">
        <p:scale>
          <a:sx n="63" d="100"/>
          <a:sy n="63" d="100"/>
        </p:scale>
        <p:origin x="7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4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3395-4CBE-49B8-BA94-DF30B67DB738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1F64-9D5D-4937-8507-538F4B9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networks-book-ch21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kFfF5kAv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899482" y="2570867"/>
            <a:ext cx="4278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3"/>
              </a:rPr>
              <a:t>Epidemics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2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>Branching </a:t>
            </a:r>
            <a:r>
              <a:rPr lang="en-US" sz="3600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>Process</a:t>
            </a:r>
            <a:r>
              <a:rPr lang="en-US" sz="32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/>
            </a:r>
            <a:br>
              <a:rPr lang="en-US" sz="32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</a:br>
            <a:endParaRPr lang="en-US" sz="3200" u="sng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alpha val="61000"/>
                </a:schemeClr>
              </a:solidFill>
              <a:effectLst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model of disease-spreading </a:t>
            </a:r>
          </a:p>
          <a:p>
            <a:r>
              <a:rPr lang="en-US" dirty="0" smtClean="0"/>
              <a:t>It works as follows</a:t>
            </a:r>
            <a:r>
              <a:rPr lang="en-US" dirty="0" smtClean="0">
                <a:sym typeface="Wingdings" panose="05000000000000000000" pitchFamily="2" charset="2"/>
              </a:rPr>
              <a:t>: (for a ‘sick’ node with k neighbors)</a:t>
            </a:r>
            <a:endParaRPr lang="en-US" dirty="0" smtClean="0"/>
          </a:p>
          <a:p>
            <a:pPr lvl="1"/>
            <a:r>
              <a:rPr lang="en-US" dirty="0" smtClean="0"/>
              <a:t>First wave- this k nodes are the first wave of the epidemic</a:t>
            </a:r>
          </a:p>
          <a:p>
            <a:pPr lvl="1"/>
            <a:r>
              <a:rPr lang="en-US" dirty="0" smtClean="0"/>
              <a:t>Second wave - k · k = k^2 nodes</a:t>
            </a:r>
          </a:p>
          <a:p>
            <a:pPr lvl="1"/>
            <a:r>
              <a:rPr lang="en-US" dirty="0" smtClean="0"/>
              <a:t>Subsequent waves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643" y="3802380"/>
            <a:ext cx="485679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>The SIR epidemic model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be applied to any network structure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(unlike branching process )</a:t>
            </a:r>
          </a:p>
          <a:p>
            <a:r>
              <a:rPr lang="en-US" dirty="0" smtClean="0"/>
              <a:t>p - the probability of contagion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 - the length of the infection</a:t>
            </a:r>
          </a:p>
          <a:p>
            <a:r>
              <a:rPr lang="en-US" dirty="0" smtClean="0"/>
              <a:t>How it works:</a:t>
            </a:r>
          </a:p>
          <a:p>
            <a:pPr lvl="1"/>
            <a:r>
              <a:rPr lang="en-US" dirty="0" smtClean="0"/>
              <a:t>Initially, some nodes are in the I state and all others are in the S state.</a:t>
            </a:r>
          </a:p>
          <a:p>
            <a:pPr lvl="1"/>
            <a:r>
              <a:rPr lang="en-US" dirty="0" smtClean="0"/>
              <a:t> Each node v that enters the I state remains infectious for </a:t>
            </a:r>
            <a:r>
              <a:rPr lang="en-US" dirty="0" err="1" smtClean="0"/>
              <a:t>tI</a:t>
            </a:r>
            <a:r>
              <a:rPr lang="en-US" dirty="0" smtClean="0"/>
              <a:t> steps .</a:t>
            </a:r>
          </a:p>
          <a:p>
            <a:pPr lvl="1"/>
            <a:r>
              <a:rPr lang="en-US" dirty="0" smtClean="0"/>
              <a:t> During each of these </a:t>
            </a:r>
            <a:r>
              <a:rPr lang="en-US" dirty="0" err="1" smtClean="0"/>
              <a:t>tI</a:t>
            </a:r>
            <a:r>
              <a:rPr lang="en-US" dirty="0" smtClean="0"/>
              <a:t> steps, v has a probability p of passing the disease to each of its susceptible neighbors. </a:t>
            </a:r>
          </a:p>
          <a:p>
            <a:pPr lvl="1"/>
            <a:r>
              <a:rPr lang="en-US" dirty="0" smtClean="0"/>
              <a:t> After </a:t>
            </a:r>
            <a:r>
              <a:rPr lang="en-US" dirty="0" err="1" smtClean="0"/>
              <a:t>tI</a:t>
            </a:r>
            <a:r>
              <a:rPr lang="en-US" dirty="0" smtClean="0"/>
              <a:t> steps, node v is no longer infectious or susceptible to further bouts of the disease; we describe it as removed (R).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655320" y="316865"/>
            <a:ext cx="10515600" cy="4351338"/>
          </a:xfrm>
        </p:spPr>
        <p:txBody>
          <a:bodyPr/>
          <a:lstStyle/>
          <a:p>
            <a:r>
              <a:rPr lang="en-US" dirty="0" smtClean="0"/>
              <a:t>This describes the full model</a:t>
            </a:r>
          </a:p>
          <a:p>
            <a:r>
              <a:rPr lang="en-US" dirty="0" smtClean="0"/>
              <a:t>we refer to it as the SIR model, after the three disease states that nodes experience.</a:t>
            </a:r>
          </a:p>
          <a:p>
            <a:r>
              <a:rPr lang="en-US" dirty="0" smtClean="0"/>
              <a:t>after being infected, a node is removed either because it has acquired lifetime immunity or because the disease has killed it</a:t>
            </a:r>
          </a:p>
          <a:p>
            <a:endParaRPr lang="en-US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49868"/>
            <a:ext cx="5151120" cy="3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>The SIS epidemic model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 SIS epidemic, nodes can be infected, recover, and then be infected again. </a:t>
            </a:r>
          </a:p>
          <a:p>
            <a:r>
              <a:rPr lang="en-US" dirty="0"/>
              <a:t>T</a:t>
            </a:r>
            <a:r>
              <a:rPr lang="en-US" dirty="0" smtClean="0"/>
              <a:t>he mechanics of the model follow the SIR process very closely.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(Aside from the lack of an R state)</a:t>
            </a:r>
          </a:p>
          <a:p>
            <a:r>
              <a:rPr lang="en-US" dirty="0" smtClean="0"/>
              <a:t>How it works:</a:t>
            </a:r>
          </a:p>
          <a:p>
            <a:pPr lvl="1"/>
            <a:r>
              <a:rPr lang="en-US" dirty="0" smtClean="0"/>
              <a:t>Initially, some nodes are in the I state and all others are in the S  state</a:t>
            </a:r>
          </a:p>
          <a:p>
            <a:pPr lvl="1"/>
            <a:r>
              <a:rPr lang="en-US" dirty="0" smtClean="0"/>
              <a:t>Each node v that enters the I state remains infectious for </a:t>
            </a:r>
            <a:r>
              <a:rPr lang="en-US" dirty="0" err="1" smtClean="0"/>
              <a:t>tI</a:t>
            </a:r>
            <a:r>
              <a:rPr lang="en-US" dirty="0" smtClean="0"/>
              <a:t> steps</a:t>
            </a:r>
          </a:p>
          <a:p>
            <a:pPr lvl="1"/>
            <a:r>
              <a:rPr lang="en-US" dirty="0" smtClean="0"/>
              <a:t> During each of these </a:t>
            </a:r>
            <a:r>
              <a:rPr lang="en-US" dirty="0" err="1" smtClean="0"/>
              <a:t>tI</a:t>
            </a:r>
            <a:r>
              <a:rPr lang="en-US" dirty="0" smtClean="0"/>
              <a:t> steps, v has a probability p of passing the disease to each of its susceptible neighbors. </a:t>
            </a:r>
          </a:p>
          <a:p>
            <a:pPr lvl="1"/>
            <a:r>
              <a:rPr lang="en-US" dirty="0" smtClean="0"/>
              <a:t> After </a:t>
            </a:r>
            <a:r>
              <a:rPr lang="en-US" dirty="0" err="1" smtClean="0"/>
              <a:t>tI</a:t>
            </a:r>
            <a:r>
              <a:rPr lang="en-US" dirty="0" smtClean="0"/>
              <a:t> steps, node v is no longer infectious, and it returns to the S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01040" y="386398"/>
            <a:ext cx="11003280" cy="5846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 fact it is possible to represent some of the basic variants of the SIS model as special cases of the SIR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 SIS epidemic can be represented in the SIR model by creating a separate copy of the contact network for each time step: a node at time t can infect its contact neighbors at time t + 1.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To represent the SIS epidemic using the SIR model, we use a “‘time-expanded” contact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780723"/>
          </a:xfrm>
        </p:spPr>
        <p:txBody>
          <a:bodyPr/>
          <a:lstStyle/>
          <a:p>
            <a:r>
              <a:rPr lang="en-US" dirty="0" smtClean="0"/>
              <a:t>SIS epidemic: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SIS as an SIR epidemic: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94" y="3767138"/>
            <a:ext cx="5734050" cy="24098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35" y="777110"/>
            <a:ext cx="5809829" cy="21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66776" y="1557339"/>
            <a:ext cx="10515600" cy="2776536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</a:rPr>
              <a:t>5 Worst Computer </a:t>
            </a:r>
            <a:r>
              <a:rPr lang="en-US" sz="7200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</a:rPr>
              <a:t>Viruses* </a:t>
            </a:r>
            <a:r>
              <a:rPr lang="en-US" sz="72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</a:rPr>
              <a:t>of All Time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348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471488"/>
            <a:ext cx="10515600" cy="570547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MYDOOM(2004</a:t>
            </a:r>
            <a:r>
              <a:rPr lang="en-US" sz="4000" dirty="0" smtClean="0"/>
              <a:t>)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managed to shut </a:t>
            </a:r>
            <a:r>
              <a:rPr lang="en-US" sz="3200" dirty="0"/>
              <a:t>down Google for almost a </a:t>
            </a:r>
            <a:r>
              <a:rPr lang="en-US" sz="3200" dirty="0" smtClean="0"/>
              <a:t>day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dirty="0" smtClean="0"/>
              <a:t>Damages: $38,000,000,000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PC infected: 2,000,000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What was </a:t>
            </a:r>
            <a:r>
              <a:rPr lang="en-US" dirty="0" smtClean="0"/>
              <a:t>it- a worm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How it </a:t>
            </a:r>
            <a:r>
              <a:rPr lang="en-US" dirty="0" smtClean="0"/>
              <a:t>worked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How it </a:t>
            </a:r>
            <a:r>
              <a:rPr lang="en-US" dirty="0" smtClean="0"/>
              <a:t>spread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SOBIG.F(2003)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Damages: $37,100,000,000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PC infected: 2,000,000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was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worked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spread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ILOVEYOU(2000)- </a:t>
            </a:r>
            <a:r>
              <a:rPr lang="en-US" dirty="0"/>
              <a:t> Not very loving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Damages: $15,000,000,000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PC infected: 500,000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was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worked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spread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07720" y="591184"/>
            <a:ext cx="10515600" cy="49256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 Fundamental </a:t>
            </a:r>
            <a:r>
              <a:rPr lang="en-US" sz="3600" dirty="0" smtClean="0"/>
              <a:t>terms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Diseases </a:t>
            </a:r>
            <a:r>
              <a:rPr lang="en-US" sz="3600" dirty="0" smtClean="0"/>
              <a:t>vs. Diseases transmitted by a network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Branching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 The SIR </a:t>
            </a:r>
            <a:r>
              <a:rPr lang="en-US" sz="3600" dirty="0" smtClean="0"/>
              <a:t>epidemic </a:t>
            </a:r>
            <a:r>
              <a:rPr lang="en-US" sz="3600" dirty="0"/>
              <a:t>m</a:t>
            </a:r>
            <a:r>
              <a:rPr lang="en-US" sz="3600" dirty="0" smtClean="0"/>
              <a:t>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The SIS epidemic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5 </a:t>
            </a:r>
            <a:r>
              <a:rPr lang="en-US" sz="3600" dirty="0"/>
              <a:t>Worst Computer Viruses of All Time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Red(2001)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Damages: $2,600,000,000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PC infected: 1,000,000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was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worked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spread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SLAMMER(2003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Damages: $1,200,000,000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PC infected: 200,000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was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worked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it spread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289560"/>
            <a:ext cx="966216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r>
              <a:rPr lang="en-US" dirty="0" smtClean="0"/>
              <a:t>The viruses spread in :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495425"/>
            <a:ext cx="7667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it really works: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https://www.youtube.com/watch?v=ZqkFfF5kAvw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487948" y="2202646"/>
            <a:ext cx="3170384" cy="25369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</a:t>
            </a:r>
            <a:r>
              <a:rPr lang="en-US" sz="5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ope you enjoyed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he-IL" sz="5400" b="1" cap="none" spc="0" dirty="0">
              <a:ln>
                <a:solidFill>
                  <a:srgbClr val="00B050"/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מציין מיקום תוכן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>Fundamental terms</a:t>
            </a:r>
            <a:endParaRPr lang="en-US" u="sng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alpha val="61000"/>
                </a:schemeClr>
              </a:solidFill>
              <a:effectLst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Internet (compared to network)</a:t>
            </a:r>
          </a:p>
          <a:p>
            <a:r>
              <a:rPr lang="en-US" dirty="0" smtClean="0"/>
              <a:t>Epidemic = </a:t>
            </a:r>
            <a:r>
              <a:rPr lang="en-US" dirty="0"/>
              <a:t>spread of infectious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Neighbors</a:t>
            </a:r>
          </a:p>
          <a:p>
            <a:r>
              <a:rPr lang="en-US" dirty="0" smtClean="0"/>
              <a:t>Worm (will be explained)</a:t>
            </a:r>
          </a:p>
          <a:p>
            <a:r>
              <a:rPr lang="en-US" dirty="0" smtClean="0"/>
              <a:t>Trojan horse (will be explained)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  <a:t>Diseases vs. Diseases transmitted by a network</a:t>
            </a:r>
            <a:br>
              <a:rPr lang="en-US" sz="3200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alpha val="61000"/>
                  </a:schemeClr>
                </a:solidFill>
                <a:effectLst/>
              </a:rPr>
            </a:br>
            <a:endParaRPr lang="en-US" sz="3200" u="sng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alpha val="61000"/>
                </a:schemeClr>
              </a:solidFill>
              <a:effectLst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Ebola</a:t>
            </a:r>
          </a:p>
          <a:p>
            <a:r>
              <a:rPr lang="en-US" b="1" dirty="0"/>
              <a:t>How the virus spread: Ebola death </a:t>
            </a:r>
            <a:r>
              <a:rPr lang="en-US" b="1" dirty="0" smtClean="0"/>
              <a:t>toll:</a:t>
            </a:r>
          </a:p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3" y="3078625"/>
            <a:ext cx="2752792" cy="175609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895" y="3078625"/>
            <a:ext cx="2596448" cy="16563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43" y="3078625"/>
            <a:ext cx="2803489" cy="178843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832" y="3071049"/>
            <a:ext cx="2884820" cy="20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Types </a:t>
            </a:r>
            <a:r>
              <a:rPr lang="en-US" sz="3600" dirty="0"/>
              <a:t>of </a:t>
            </a:r>
            <a:r>
              <a:rPr lang="en-US" sz="3600" dirty="0" smtClean="0"/>
              <a:t>Diseases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/>
              <a:t>Virus</a:t>
            </a:r>
            <a:endParaRPr lang="en-US" sz="3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W</a:t>
            </a:r>
            <a:r>
              <a:rPr lang="en-US" sz="3600" dirty="0" smtClean="0"/>
              <a:t>orm </a:t>
            </a:r>
            <a:endParaRPr lang="en-US" sz="3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Trojan </a:t>
            </a:r>
            <a:r>
              <a:rPr lang="en-US" sz="3600" dirty="0"/>
              <a:t>H</a:t>
            </a:r>
            <a:r>
              <a:rPr lang="en-US" sz="3600" dirty="0" smtClean="0"/>
              <a:t>orse</a:t>
            </a:r>
            <a:endParaRPr lang="en-US" sz="3600" dirty="0" smtClean="0"/>
          </a:p>
          <a:p>
            <a:pPr marL="914400" lvl="2" indent="0">
              <a:buNone/>
            </a:pPr>
            <a:endParaRPr lang="en-US" sz="3600" dirty="0"/>
          </a:p>
          <a:p>
            <a:pPr lvl="1"/>
            <a:r>
              <a:rPr lang="en-US" sz="3600" dirty="0" smtClean="0"/>
              <a:t>Melissa </a:t>
            </a:r>
            <a:r>
              <a:rPr lang="en-US" sz="3600" dirty="0" smtClean="0"/>
              <a:t>(</a:t>
            </a:r>
            <a:r>
              <a:rPr lang="en-US" sz="3600" dirty="0"/>
              <a:t>David L. </a:t>
            </a:r>
            <a:r>
              <a:rPr lang="en-US" sz="3600" dirty="0" smtClean="0"/>
              <a:t>Smith, 1999)- </a:t>
            </a:r>
            <a:r>
              <a:rPr lang="en-US" sz="3600" dirty="0" smtClean="0"/>
              <a:t>a worm(email worm)</a:t>
            </a:r>
            <a:endParaRPr lang="en-US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505301"/>
            <a:ext cx="2743200" cy="27432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2052284"/>
            <a:ext cx="548640" cy="4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It is a program </a:t>
            </a:r>
            <a:r>
              <a:rPr lang="en-GB" altLang="en-US" dirty="0"/>
              <a:t>which can destroy or cause damage to data stored on a computer system </a:t>
            </a:r>
            <a:endParaRPr lang="en-GB" altLang="en-US" dirty="0" smtClean="0"/>
          </a:p>
          <a:p>
            <a:r>
              <a:rPr lang="en-GB" altLang="en-US" dirty="0"/>
              <a:t>Virus program must be executed in order to infect a computer system. </a:t>
            </a:r>
            <a:endParaRPr lang="en-GB" altLang="en-US" dirty="0" smtClean="0"/>
          </a:p>
          <a:p>
            <a:r>
              <a:rPr lang="en-GB" altLang="en-US" dirty="0" smtClean="0"/>
              <a:t>Viruses </a:t>
            </a:r>
            <a:r>
              <a:rPr lang="en-GB" altLang="en-US" dirty="0"/>
              <a:t>can attach themselves to other programs in order to ensure that this happens.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virus symptoms: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Hardware Troubles – It’s </a:t>
            </a:r>
            <a:r>
              <a:rPr lang="en-US" b="1" dirty="0" smtClean="0"/>
              <a:t>Alive!</a:t>
            </a:r>
          </a:p>
          <a:p>
            <a:pPr lvl="1"/>
            <a:r>
              <a:rPr lang="en-US" dirty="0" smtClean="0"/>
              <a:t>computer</a:t>
            </a:r>
            <a:r>
              <a:rPr lang="en-US" dirty="0"/>
              <a:t>, printer, etc. </a:t>
            </a:r>
            <a:r>
              <a:rPr lang="en-US" dirty="0" smtClean="0"/>
              <a:t> </a:t>
            </a:r>
            <a:r>
              <a:rPr lang="en-US" dirty="0"/>
              <a:t>started acting up on its own, without you requesting any action by means of keyboard or </a:t>
            </a:r>
            <a:r>
              <a:rPr lang="en-US" dirty="0" smtClean="0"/>
              <a:t>mouse</a:t>
            </a:r>
            <a:endParaRPr lang="en-US" dirty="0"/>
          </a:p>
          <a:p>
            <a:r>
              <a:rPr lang="en-US" b="1" dirty="0" smtClean="0"/>
              <a:t>No </a:t>
            </a:r>
            <a:r>
              <a:rPr lang="en-US" b="1" dirty="0"/>
              <a:t>Response – Is Anyone Home</a:t>
            </a:r>
            <a:r>
              <a:rPr lang="en-US" b="1" dirty="0" smtClean="0"/>
              <a:t>?</a:t>
            </a:r>
          </a:p>
          <a:p>
            <a:r>
              <a:rPr lang="en-US" b="1" dirty="0"/>
              <a:t>Slow Performance </a:t>
            </a:r>
            <a:endParaRPr lang="en-US" dirty="0"/>
          </a:p>
          <a:p>
            <a:r>
              <a:rPr lang="en-US" b="1" dirty="0"/>
              <a:t> Slow Startup</a:t>
            </a:r>
            <a:endParaRPr lang="en-US" dirty="0"/>
          </a:p>
          <a:p>
            <a:r>
              <a:rPr lang="en-US" b="1" dirty="0"/>
              <a:t>Crashing</a:t>
            </a:r>
            <a:endParaRPr lang="en-US" dirty="0"/>
          </a:p>
          <a:p>
            <a:r>
              <a:rPr lang="en-US" b="1" dirty="0"/>
              <a:t>Missing </a:t>
            </a:r>
            <a:r>
              <a:rPr lang="en-US" b="1" dirty="0" smtClean="0"/>
              <a:t>files</a:t>
            </a:r>
          </a:p>
          <a:p>
            <a:r>
              <a:rPr lang="en-US" b="1" dirty="0"/>
              <a:t>Extra Files – Who Sat In My Chair?</a:t>
            </a:r>
            <a:endParaRPr lang="en-US" dirty="0"/>
          </a:p>
          <a:p>
            <a:pPr lvl="1"/>
            <a:r>
              <a:rPr lang="en-US" dirty="0"/>
              <a:t>You may visually notice extra pop ups and extra programs that seem to be running on your </a:t>
            </a:r>
            <a:r>
              <a:rPr lang="en-US" dirty="0" smtClean="0"/>
              <a:t>computer.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Worms operate differently to viruses </a:t>
            </a:r>
          </a:p>
          <a:p>
            <a:r>
              <a:rPr lang="en-US" dirty="0"/>
              <a:t>Worms can spread themselves to other computers without needing to be transferred as part of a host program.</a:t>
            </a:r>
          </a:p>
          <a:p>
            <a:r>
              <a:rPr lang="en-US" dirty="0"/>
              <a:t>The first time a user may notice the presence of a worm is when the computers memory UNEXPECTEDLY fills up </a:t>
            </a:r>
            <a:endParaRPr lang="en-US" dirty="0" smtClean="0"/>
          </a:p>
          <a:p>
            <a:endParaRPr lang="en-US" dirty="0" smtClean="0"/>
          </a:p>
          <a:p>
            <a:r>
              <a:rPr lang="en-GB" altLang="en-US" dirty="0" err="1"/>
              <a:t>Mimail.I</a:t>
            </a:r>
            <a:r>
              <a:rPr lang="en-GB" altLang="en-US" dirty="0"/>
              <a:t> and </a:t>
            </a:r>
            <a:r>
              <a:rPr lang="en-GB" altLang="en-US" dirty="0" err="1" smtClean="0"/>
              <a:t>Mimail.F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</a:t>
            </a:r>
            <a:r>
              <a:rPr lang="en-US" dirty="0"/>
              <a:t>H</a:t>
            </a:r>
            <a:r>
              <a:rPr lang="en-US" dirty="0" smtClean="0"/>
              <a:t>orse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Short history lesson</a:t>
            </a:r>
          </a:p>
          <a:p>
            <a:r>
              <a:rPr lang="en-US" altLang="en-US" dirty="0" smtClean="0"/>
              <a:t>It describes </a:t>
            </a:r>
            <a:r>
              <a:rPr lang="en-US" altLang="en-US" dirty="0"/>
              <a:t>a list of computer threats (malware) that appear to perform good functions, but actually performs malicious functions that allow unauthorized access to the hosting </a:t>
            </a:r>
            <a:r>
              <a:rPr lang="en-US" altLang="en-US" dirty="0" smtClean="0"/>
              <a:t>machine</a:t>
            </a:r>
          </a:p>
          <a:p>
            <a:r>
              <a:rPr lang="en-US" altLang="en-US" dirty="0" smtClean="0"/>
              <a:t>Can open </a:t>
            </a:r>
            <a:r>
              <a:rPr lang="en-US" altLang="en-US" dirty="0"/>
              <a:t>a gateway for hackers</a:t>
            </a:r>
          </a:p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152" y="3870845"/>
            <a:ext cx="3310415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814</Words>
  <Application>Microsoft Office PowerPoint</Application>
  <PresentationFormat>מסך רחב</PresentationFormat>
  <Paragraphs>147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Wingdings</vt:lpstr>
      <vt:lpstr>ערכת נושא Office</vt:lpstr>
      <vt:lpstr>Epidemics</vt:lpstr>
      <vt:lpstr>מצגת של PowerPoint</vt:lpstr>
      <vt:lpstr>Fundamental terms</vt:lpstr>
      <vt:lpstr>Diseases vs. Diseases transmitted by a network </vt:lpstr>
      <vt:lpstr>מצגת של PowerPoint</vt:lpstr>
      <vt:lpstr>Virus</vt:lpstr>
      <vt:lpstr>Computer virus symptoms:</vt:lpstr>
      <vt:lpstr>Worm</vt:lpstr>
      <vt:lpstr>Trojan Horse</vt:lpstr>
      <vt:lpstr>Branching Process </vt:lpstr>
      <vt:lpstr>The SIR epidemic model</vt:lpstr>
      <vt:lpstr>מצגת של PowerPoint</vt:lpstr>
      <vt:lpstr>The SIS epidemic model</vt:lpstr>
      <vt:lpstr>מצגת של PowerPoint</vt:lpstr>
      <vt:lpstr>מצגת של PowerPoint</vt:lpstr>
      <vt:lpstr>5 Worst Computer Viruses* of All Time</vt:lpstr>
      <vt:lpstr>מצגת של PowerPoint</vt:lpstr>
      <vt:lpstr>SOBIG.F(2003)</vt:lpstr>
      <vt:lpstr>ILOVEYOU(2000)-  Not very loving</vt:lpstr>
      <vt:lpstr>Code Red(2001)</vt:lpstr>
      <vt:lpstr>SLAMMER(2003)</vt:lpstr>
      <vt:lpstr>מצגת של PowerPoint</vt:lpstr>
      <vt:lpstr>מצגת של PowerPoint</vt:lpstr>
      <vt:lpstr>How it really works: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Epidemics</dc:title>
  <dc:creator>almog almog</dc:creator>
  <cp:lastModifiedBy>almog almog</cp:lastModifiedBy>
  <cp:revision>98</cp:revision>
  <dcterms:created xsi:type="dcterms:W3CDTF">2015-01-02T19:11:12Z</dcterms:created>
  <dcterms:modified xsi:type="dcterms:W3CDTF">2015-01-04T00:34:42Z</dcterms:modified>
</cp:coreProperties>
</file>